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CC"/>
    <a:srgbClr val="66FFFF"/>
    <a:srgbClr val="33CCFF"/>
    <a:srgbClr val="003399"/>
    <a:srgbClr val="FF0066"/>
    <a:srgbClr val="6C14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135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9FD60-A620-4CE1-A69A-2E0937CB0050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3DA17-8FAE-48AE-A207-C817079BD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A2217-FA96-426D-805E-1D19E7D0BF9B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D9CD4-9024-4563-B757-B4A397F41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870EC-D6AF-4827-BBE3-1A01B625197A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4151B-EAAD-40CD-8E4C-4AD05B6BA2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8BE1B-26E2-489F-A7A6-3350DFE24C13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53F3A-EF51-46D7-8706-E676905DA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6DA64-0765-4670-BEEC-6FBA5AADC0AA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CAF36E-6D74-4BE4-A348-B552CB1664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A8230-4669-4672-973E-12E41C281437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1C363-2048-4A5A-8BF5-207634605E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0794A-ACA0-42F2-8FA8-1431A06E9CBD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5F00C-1579-4A0E-B865-89CC48CECB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FCF5B-0DFC-49F7-9FDF-641A15BD109A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F2135-8F84-4888-9ACD-4AF02DF841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2C0A0-50CB-45D8-A980-14CA7DD0DC5A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D2EB9-402B-4482-A235-9606CFDBEB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3ABD5-D35F-4535-B635-45C060A75CAA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E41B2-5C73-432E-8D7A-BA31257E76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A0037-50E4-4FC2-8CEF-EC4119ACB686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B6EE4-2B3A-4E13-B3C1-02B18739E9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8E23308-A9F4-44AE-8C26-6C9DC3EE6D28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8F8788-4CD3-4491-AD3F-86552C2F89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05" r:id="rId4"/>
    <p:sldLayoutId id="2147483711" r:id="rId5"/>
    <p:sldLayoutId id="2147483706" r:id="rId6"/>
    <p:sldLayoutId id="2147483712" r:id="rId7"/>
    <p:sldLayoutId id="2147483713" r:id="rId8"/>
    <p:sldLayoutId id="2147483714" r:id="rId9"/>
    <p:sldLayoutId id="2147483707" r:id="rId10"/>
    <p:sldLayoutId id="214748371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/>
          </p:cNvSpPr>
          <p:nvPr>
            <p:ph type="body" idx="4294967295"/>
          </p:nvPr>
        </p:nvSpPr>
        <p:spPr>
          <a:xfrm>
            <a:off x="304800" y="1554163"/>
            <a:ext cx="8686800" cy="2811462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 2" pitchFamily="18" charset="2"/>
              <a:buNone/>
            </a:pPr>
            <a:endParaRPr lang="ru-RU" sz="4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Обобщающий урок</a:t>
            </a:r>
          </a:p>
          <a:p>
            <a:pPr algn="ctr">
              <a:lnSpc>
                <a:spcPct val="90000"/>
              </a:lnSpc>
              <a:buFont typeface="Wingdings 2" pitchFamily="18" charset="2"/>
              <a:buNone/>
            </a:pPr>
            <a:r>
              <a:rPr lang="ru-RU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по теме «Имя числительное»</a:t>
            </a:r>
          </a:p>
          <a:p>
            <a:pPr algn="ctr">
              <a:lnSpc>
                <a:spcPct val="90000"/>
              </a:lnSpc>
              <a:buFont typeface="Wingdings 2" pitchFamily="18" charset="2"/>
              <a:buNone/>
            </a:pPr>
            <a:endParaRPr lang="ru-RU" sz="4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Исторический альманах</a:t>
            </a:r>
          </a:p>
        </p:txBody>
      </p:sp>
      <p:pic>
        <p:nvPicPr>
          <p:cNvPr id="5" name="Рисунок 4" descr="LastScan 3.jpg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rcRect b="22690"/>
          <a:stretch>
            <a:fillRect/>
          </a:stretch>
        </p:blipFill>
        <p:spPr bwMode="auto">
          <a:xfrm>
            <a:off x="0" y="1071563"/>
            <a:ext cx="914400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astScan 1.jpg"/>
          <p:cNvPicPr>
            <a:picLocks noChangeAspect="1"/>
          </p:cNvPicPr>
          <p:nvPr/>
        </p:nvPicPr>
        <p:blipFill>
          <a:blip r:embed="rId2">
            <a:lum bright="-20000" contrast="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75" y="3571875"/>
            <a:ext cx="5572125" cy="17526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Как обойтись бы без числа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Наука точная могла?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Расчёт во всяком деле нужен,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Ты с числителем будь дружен.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57775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2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Рисунок 3" descr="LastScan 2.jpg"/>
          <p:cNvPicPr>
            <a:picLocks noChangeAspect="1"/>
          </p:cNvPicPr>
          <p:nvPr/>
        </p:nvPicPr>
        <p:blipFill>
          <a:blip r:embed="rId2">
            <a:lum bright="-20000" contrast="10000"/>
          </a:blip>
          <a:srcRect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6486548" cy="14700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i="1" dirty="0"/>
              <a:t>Определи часть речи!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285875"/>
            <a:ext cx="7772400" cy="4067175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i="1" dirty="0">
                <a:solidFill>
                  <a:srgbClr val="FF0000"/>
                </a:solidFill>
              </a:rPr>
              <a:t>Тройка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за ответ, </a:t>
            </a:r>
            <a:r>
              <a:rPr lang="ru-RU" sz="2800" i="1" dirty="0">
                <a:solidFill>
                  <a:srgbClr val="FF0000"/>
                </a:solidFill>
              </a:rPr>
              <a:t>три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товарища, </a:t>
            </a:r>
            <a:r>
              <a:rPr lang="ru-RU" sz="2800" i="1" dirty="0">
                <a:solidFill>
                  <a:srgbClr val="FF0000"/>
                </a:solidFill>
              </a:rPr>
              <a:t>сто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деревьев, </a:t>
            </a:r>
            <a:r>
              <a:rPr lang="ru-RU" sz="2800" i="1" dirty="0">
                <a:solidFill>
                  <a:srgbClr val="FF0000"/>
                </a:solidFill>
              </a:rPr>
              <a:t>сотый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по списку, </a:t>
            </a:r>
            <a:r>
              <a:rPr lang="ru-RU" sz="2800" i="1" dirty="0">
                <a:solidFill>
                  <a:srgbClr val="FF0000"/>
                </a:solidFill>
              </a:rPr>
              <a:t>пятиклассник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800" i="1" dirty="0">
                <a:solidFill>
                  <a:srgbClr val="FF0000"/>
                </a:solidFill>
              </a:rPr>
              <a:t>миллион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ru-RU" sz="2800" i="1" dirty="0">
                <a:solidFill>
                  <a:srgbClr val="FF0000"/>
                </a:solidFill>
              </a:rPr>
              <a:t>пятиэтажный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дом, </a:t>
            </a:r>
            <a:r>
              <a:rPr lang="ru-RU" sz="2800" i="1" dirty="0">
                <a:solidFill>
                  <a:srgbClr val="FF0000"/>
                </a:solidFill>
              </a:rPr>
              <a:t>двое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суток, </a:t>
            </a:r>
            <a:r>
              <a:rPr lang="ru-RU" sz="2800" i="1" dirty="0">
                <a:solidFill>
                  <a:srgbClr val="FF0000"/>
                </a:solidFill>
              </a:rPr>
              <a:t>столетний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дуб, </a:t>
            </a:r>
            <a:r>
              <a:rPr lang="ru-RU" sz="2800" i="1" dirty="0">
                <a:solidFill>
                  <a:srgbClr val="FF0000"/>
                </a:solidFill>
              </a:rPr>
              <a:t>пятый</a:t>
            </a:r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день.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642918"/>
            <a:ext cx="5024442" cy="3079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Группы и разряды числительных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2743200" y="1357313"/>
            <a:ext cx="6400800" cy="1752600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Составить четыре словосочетания числительное + существительное с числительным пять, используя группы и разряды числительных.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09875"/>
            <a:ext cx="3333750" cy="4048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43438" y="142852"/>
            <a:ext cx="4214842" cy="1785926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>
                <a:ln w="12700">
                  <a:solidFill>
                    <a:schemeClr val="tx1"/>
                  </a:solidFill>
                </a:ln>
                <a:solidFill>
                  <a:srgbClr val="00B0F0"/>
                </a:solidFill>
                <a:latin typeface="Georgia" pitchFamily="18" charset="0"/>
              </a:rPr>
              <a:t>Будь внимателен!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0" y="2714625"/>
            <a:ext cx="6629400" cy="3852863"/>
          </a:xfrm>
        </p:spPr>
        <p:txBody>
          <a:bodyPr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Есть у нас три сестрицы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Вы не знаете их?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Как бы мне ухитриться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Рассказать о троих!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 одной , что В </a:t>
            </a:r>
            <a:r>
              <a:rPr lang="ru-RU" sz="96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Стрижове</a:t>
            </a: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Над окошком жил стриж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Стричь она мастерица –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Приходи к ней, малыш!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 другой , что в Устрицах,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Никаких устриц нет,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Но за то осетрину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Подают на обед.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А у третьей, в Быстрице,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Быстрина на реке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резвятся  тритоны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Но ночам на песке.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428736"/>
            <a:ext cx="4953008" cy="3714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7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2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В гостях у собирательных числительных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14313" y="1571625"/>
            <a:ext cx="4191000" cy="47244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/>
              <a:t>2 (мужчина);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3 (колхозница);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5 (котёнок);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4 (щипцы);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6 (ребят);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2 (очки);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3 (брюки);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4 (волчонок);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3 (ложка)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/>
              <a:t>На … стенах висели стенды.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Держись … руками.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У … ребят отличные оценки.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Хорошие отношения установились между … странами.</a:t>
            </a:r>
          </a:p>
          <a:p>
            <a:pPr>
              <a:buFont typeface="Wingdings" pitchFamily="2" charset="2"/>
              <a:buChar char="v"/>
            </a:pPr>
            <a:r>
              <a:rPr lang="ru-RU"/>
              <a:t>С … сторон нависали густые кроны деревьев.</a:t>
            </a:r>
          </a:p>
          <a:p>
            <a:pPr>
              <a:buFont typeface="Wingdings 2" pitchFamily="18" charset="2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Исправь ошибки!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b="1">
                <a:solidFill>
                  <a:srgbClr val="003399"/>
                </a:solidFill>
              </a:rPr>
              <a:t>В книге около девяносто страниц.</a:t>
            </a:r>
          </a:p>
          <a:p>
            <a:pPr>
              <a:buFont typeface="Wingdings" pitchFamily="2" charset="2"/>
              <a:buChar char="q"/>
            </a:pPr>
            <a:r>
              <a:rPr lang="ru-RU" b="1">
                <a:solidFill>
                  <a:srgbClr val="003399"/>
                </a:solidFill>
              </a:rPr>
              <a:t>В городе более девятьсот школ.</a:t>
            </a:r>
          </a:p>
          <a:p>
            <a:pPr>
              <a:buFont typeface="Wingdings" pitchFamily="2" charset="2"/>
              <a:buChar char="q"/>
            </a:pPr>
            <a:r>
              <a:rPr lang="ru-RU" b="1">
                <a:solidFill>
                  <a:srgbClr val="003399"/>
                </a:solidFill>
              </a:rPr>
              <a:t>По обоим сторонам дороги расстилались поля.</a:t>
            </a:r>
          </a:p>
          <a:p>
            <a:pPr>
              <a:buFont typeface="Wingdings" pitchFamily="2" charset="2"/>
              <a:buChar char="q"/>
            </a:pPr>
            <a:r>
              <a:rPr lang="ru-RU" b="1">
                <a:solidFill>
                  <a:srgbClr val="003399"/>
                </a:solidFill>
              </a:rPr>
              <a:t>Трое школьниц направлены на олимпиаду.</a:t>
            </a:r>
          </a:p>
          <a:p>
            <a:pPr>
              <a:buFont typeface="Wingdings" pitchFamily="2" charset="2"/>
              <a:buChar char="q"/>
            </a:pPr>
            <a:r>
              <a:rPr lang="ru-RU" b="1">
                <a:solidFill>
                  <a:srgbClr val="003399"/>
                </a:solidFill>
              </a:rPr>
              <a:t>Сосны живут около триста – четыреста лет.</a:t>
            </a:r>
          </a:p>
          <a:p>
            <a:pPr>
              <a:buFont typeface="Wingdings 2" pitchFamily="18" charset="2"/>
              <a:buNone/>
            </a:pPr>
            <a:r>
              <a:rPr lang="ru-RU" b="1"/>
              <a:t> </a:t>
            </a:r>
          </a:p>
          <a:p>
            <a:pPr>
              <a:buFont typeface="Wingdings 2" pitchFamily="18" charset="2"/>
              <a:buNone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124</TotalTime>
  <Words>273</Words>
  <Application>Microsoft Office PowerPoint</Application>
  <PresentationFormat>Экран (4:3)</PresentationFormat>
  <Paragraphs>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Comic Sans MS</vt:lpstr>
      <vt:lpstr>Franklin Gothic Book</vt:lpstr>
      <vt:lpstr>Franklin Gothic Medium</vt:lpstr>
      <vt:lpstr>Georgia</vt:lpstr>
      <vt:lpstr>Wingdings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Определи часть речи!</vt:lpstr>
      <vt:lpstr>Группы и разряды числительных</vt:lpstr>
      <vt:lpstr>Будь внимателен!</vt:lpstr>
      <vt:lpstr>В гостях у собирательных числительных</vt:lpstr>
      <vt:lpstr>Исправь ошибки!</vt:lpstr>
      <vt:lpstr>Исторический альманах</vt:lpstr>
    </vt:vector>
  </TitlesOfParts>
  <Company>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САИД МЭССЭРОВ</cp:lastModifiedBy>
  <cp:revision>15</cp:revision>
  <dcterms:created xsi:type="dcterms:W3CDTF">2011-11-29T13:20:41Z</dcterms:created>
  <dcterms:modified xsi:type="dcterms:W3CDTF">2020-05-11T08:39:47Z</dcterms:modified>
</cp:coreProperties>
</file>